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Source Sans 3" charset="0"/>
      <p:regular r:id="rId14"/>
      <p:bold r:id="rId15"/>
      <p:italic r:id="rId16"/>
      <p:boldItalic r:id="rId17"/>
    </p:embeddedFont>
    <p:embeddedFont>
      <p:font typeface="Calibri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48" y="-84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/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3;p2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Google Shape;17;p3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" name="Google Shape;21;p4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" name="Google Shape;25;p5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Google Shape;29;p6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" name="Google Shape;33;p7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8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" name="Google Shape;37;p8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9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" name="Google Shape;41;p9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 master">
  <p:cSld name="Slide 9 mast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" name="Google Shape;45;p10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0 master">
  <p:cSld name="Slide 10 mast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1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" name="Google Shape;49;p11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837724" y="2304693"/>
            <a:ext cx="7468553" cy="211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800" b="0" i="0" u="none" strike="noStrike" cap="none" dirty="0">
                <a:solidFill>
                  <a:srgbClr val="371A2D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A Study of Social Media Usage among Junior College Students</a:t>
            </a:r>
            <a:endParaRPr sz="48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837724" y="5251728"/>
            <a:ext cx="7468553" cy="114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Source Sans 3"/>
              <a:buNone/>
            </a:pPr>
            <a:r>
              <a:rPr lang="en-US" sz="2000" b="1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A research project submitted under the M.Ed. programme of Savitribai Phule Pune University by Pandit Satish Devrao, guided by Prof. Dr. Prakash Jagtap at Tilak College of Education, Pune.</a:t>
            </a:r>
            <a:endParaRPr sz="2000" b="1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/>
          <p:nvPr/>
        </p:nvSpPr>
        <p:spPr>
          <a:xfrm>
            <a:off x="837724" y="898327"/>
            <a:ext cx="7696795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The Digital Transformation</a:t>
            </a:r>
            <a:endParaRPr sz="4400" b="0" i="0" u="none" strike="noStrike" cap="none"/>
          </a:p>
        </p:txBody>
      </p:sp>
      <p:sp>
        <p:nvSpPr>
          <p:cNvPr id="65" name="Google Shape;65;p14"/>
          <p:cNvSpPr/>
          <p:nvPr/>
        </p:nvSpPr>
        <p:spPr>
          <a:xfrm>
            <a:off x="837724" y="2176701"/>
            <a:ext cx="7772876" cy="1532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Source Sans 3"/>
              <a:buNone/>
            </a:pPr>
            <a:r>
              <a:rPr lang="en-US" sz="2200" b="0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In the 21st century, digital technology has significantly transformed student lifestyles. Junior college students actively engage with platforms like WhatsApp, Instagram, YouTube, Facebook, and Telegram during a crucial stage of academic and psychological development.</a:t>
            </a:r>
            <a:endParaRPr sz="22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837724" y="5175528"/>
            <a:ext cx="7539395" cy="114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</a:pPr>
            <a:r>
              <a:rPr lang="en-US" sz="2400" b="0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Social media provides instant access to information, peer interaction, and learning resources. However, excessive use may lead to distraction, reduced concentration, and poor study habits.</a:t>
            </a:r>
            <a:endParaRPr sz="24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7" name="Google Shape;67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68621" y="2230517"/>
            <a:ext cx="4831556" cy="4831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25400" y="7696200"/>
            <a:ext cx="1905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/>
          <p:nvPr/>
        </p:nvSpPr>
        <p:spPr>
          <a:xfrm>
            <a:off x="714732" y="561618"/>
            <a:ext cx="4889778" cy="600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333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3750"/>
              <a:buFont typeface="Arial"/>
              <a:buNone/>
            </a:pPr>
            <a:r>
              <a:rPr lang="en-US" sz="3750" b="0" i="0" u="none" strike="noStrike" cap="none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Research Landscape</a:t>
            </a:r>
            <a:endParaRPr sz="3750" b="0" i="0" u="none" strike="noStrike" cap="none"/>
          </a:p>
        </p:txBody>
      </p:sp>
      <p:sp>
        <p:nvSpPr>
          <p:cNvPr id="74" name="Google Shape;74;p15"/>
          <p:cNvSpPr/>
          <p:nvPr/>
        </p:nvSpPr>
        <p:spPr>
          <a:xfrm>
            <a:off x="7303770" y="1570673"/>
            <a:ext cx="22860" cy="6097191"/>
          </a:xfrm>
          <a:prstGeom prst="roundRect">
            <a:avLst>
              <a:gd name="adj" fmla="val 375191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6495752" y="1788914"/>
            <a:ext cx="612577" cy="22860"/>
          </a:xfrm>
          <a:prstGeom prst="roundRect">
            <a:avLst>
              <a:gd name="adj" fmla="val 375191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7085469" y="1570673"/>
            <a:ext cx="459462" cy="459462"/>
          </a:xfrm>
          <a:prstGeom prst="roundRect">
            <a:avLst>
              <a:gd name="adj" fmla="val 18667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/>
          <p:cNvSpPr/>
          <p:nvPr/>
        </p:nvSpPr>
        <p:spPr>
          <a:xfrm>
            <a:off x="7171015" y="1620203"/>
            <a:ext cx="288250" cy="360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50"/>
              <a:buFont typeface="Arial"/>
              <a:buNone/>
            </a:pPr>
            <a:r>
              <a:rPr lang="en-US" sz="22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250" b="0" i="0" u="none" strike="noStrike" cap="none"/>
          </a:p>
        </p:txBody>
      </p:sp>
      <p:sp>
        <p:nvSpPr>
          <p:cNvPr id="78" name="Google Shape;78;p15"/>
          <p:cNvSpPr/>
          <p:nvPr/>
        </p:nvSpPr>
        <p:spPr>
          <a:xfrm>
            <a:off x="3891796" y="1640800"/>
            <a:ext cx="2402443" cy="300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Kaur &amp; Singh (2019)</a:t>
            </a:r>
            <a:endParaRPr sz="1850" b="0" i="0" u="none" strike="noStrike" cap="none"/>
          </a:p>
        </p:txBody>
      </p:sp>
      <p:sp>
        <p:nvSpPr>
          <p:cNvPr id="79" name="Google Shape;79;p15"/>
          <p:cNvSpPr/>
          <p:nvPr/>
        </p:nvSpPr>
        <p:spPr>
          <a:xfrm>
            <a:off x="714732" y="2063591"/>
            <a:ext cx="5579507" cy="653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00"/>
              <a:buFont typeface="Source Sans 3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Source Sans 3"/>
                <a:ea typeface="Source Sans 3"/>
                <a:cs typeface="Source Sans 3"/>
                <a:sym typeface="Source Sans 3"/>
              </a:rPr>
              <a:t>Descriptive survey revealed students used social media mainly for entertainment and social interaction rather than academics.</a:t>
            </a:r>
            <a:endParaRPr sz="1600" b="0" i="0" u="none" strike="noStrike" cap="none"/>
          </a:p>
        </p:txBody>
      </p:sp>
      <p:sp>
        <p:nvSpPr>
          <p:cNvPr id="80" name="Google Shape;80;p15"/>
          <p:cNvSpPr/>
          <p:nvPr/>
        </p:nvSpPr>
        <p:spPr>
          <a:xfrm>
            <a:off x="7522071" y="3014067"/>
            <a:ext cx="612577" cy="22860"/>
          </a:xfrm>
          <a:prstGeom prst="roundRect">
            <a:avLst>
              <a:gd name="adj" fmla="val 375191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5"/>
          <p:cNvSpPr/>
          <p:nvPr/>
        </p:nvSpPr>
        <p:spPr>
          <a:xfrm>
            <a:off x="7085469" y="2795826"/>
            <a:ext cx="459462" cy="459462"/>
          </a:xfrm>
          <a:prstGeom prst="roundRect">
            <a:avLst>
              <a:gd name="adj" fmla="val 18667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5"/>
          <p:cNvSpPr/>
          <p:nvPr/>
        </p:nvSpPr>
        <p:spPr>
          <a:xfrm>
            <a:off x="7171015" y="2845356"/>
            <a:ext cx="288250" cy="360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50"/>
              <a:buFont typeface="Arial"/>
              <a:buNone/>
            </a:pPr>
            <a:r>
              <a:rPr lang="en-US" sz="22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50" b="0" i="0" u="none" strike="noStrike" cap="none"/>
          </a:p>
        </p:txBody>
      </p:sp>
      <p:sp>
        <p:nvSpPr>
          <p:cNvPr id="83" name="Google Shape;83;p15"/>
          <p:cNvSpPr/>
          <p:nvPr/>
        </p:nvSpPr>
        <p:spPr>
          <a:xfrm>
            <a:off x="8336161" y="2865953"/>
            <a:ext cx="2402443" cy="300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Patil (2020)</a:t>
            </a:r>
            <a:endParaRPr sz="1850" b="0" i="0" u="none" strike="noStrike" cap="none"/>
          </a:p>
        </p:txBody>
      </p:sp>
      <p:sp>
        <p:nvSpPr>
          <p:cNvPr id="84" name="Google Shape;84;p15"/>
          <p:cNvSpPr/>
          <p:nvPr/>
        </p:nvSpPr>
        <p:spPr>
          <a:xfrm>
            <a:off x="8336161" y="3288744"/>
            <a:ext cx="5579507" cy="98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00"/>
              <a:buFont typeface="Source Sans 3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Source Sans 3"/>
                <a:ea typeface="Source Sans 3"/>
                <a:cs typeface="Source Sans 3"/>
                <a:sym typeface="Source Sans 3"/>
              </a:rPr>
              <a:t>Study of 120 students showed moderate use supported learning, while excessive usage negatively affected concentration and academic performance.</a:t>
            </a:r>
            <a:endParaRPr sz="1600" b="0" i="0" u="none" strike="noStrike" cap="none"/>
          </a:p>
        </p:txBody>
      </p:sp>
      <p:sp>
        <p:nvSpPr>
          <p:cNvPr id="85" name="Google Shape;85;p15"/>
          <p:cNvSpPr/>
          <p:nvPr/>
        </p:nvSpPr>
        <p:spPr>
          <a:xfrm>
            <a:off x="6495752" y="4070152"/>
            <a:ext cx="612577" cy="22860"/>
          </a:xfrm>
          <a:prstGeom prst="roundRect">
            <a:avLst>
              <a:gd name="adj" fmla="val 375191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5"/>
          <p:cNvSpPr/>
          <p:nvPr/>
        </p:nvSpPr>
        <p:spPr>
          <a:xfrm>
            <a:off x="7085469" y="3851910"/>
            <a:ext cx="459462" cy="459462"/>
          </a:xfrm>
          <a:prstGeom prst="roundRect">
            <a:avLst>
              <a:gd name="adj" fmla="val 18667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5"/>
          <p:cNvSpPr/>
          <p:nvPr/>
        </p:nvSpPr>
        <p:spPr>
          <a:xfrm>
            <a:off x="7171015" y="3901440"/>
            <a:ext cx="288250" cy="360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50"/>
              <a:buFont typeface="Arial"/>
              <a:buNone/>
            </a:pPr>
            <a:r>
              <a:rPr lang="en-US" sz="22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250" b="0" i="0" u="none" strike="noStrike" cap="none"/>
          </a:p>
        </p:txBody>
      </p:sp>
      <p:sp>
        <p:nvSpPr>
          <p:cNvPr id="88" name="Google Shape;88;p15"/>
          <p:cNvSpPr/>
          <p:nvPr/>
        </p:nvSpPr>
        <p:spPr>
          <a:xfrm>
            <a:off x="3476268" y="3922038"/>
            <a:ext cx="2817971" cy="300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Sharma &amp; Verma (2021)</a:t>
            </a:r>
            <a:endParaRPr sz="1850" b="0" i="0" u="none" strike="noStrike" cap="none"/>
          </a:p>
        </p:txBody>
      </p:sp>
      <p:sp>
        <p:nvSpPr>
          <p:cNvPr id="89" name="Google Shape;89;p15"/>
          <p:cNvSpPr/>
          <p:nvPr/>
        </p:nvSpPr>
        <p:spPr>
          <a:xfrm>
            <a:off x="714732" y="4344829"/>
            <a:ext cx="5579507" cy="653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00"/>
              <a:buFont typeface="Source Sans 3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Source Sans 3"/>
                <a:ea typeface="Source Sans 3"/>
                <a:cs typeface="Source Sans 3"/>
                <a:sym typeface="Source Sans 3"/>
              </a:rPr>
              <a:t>Quantitative study found increased social media time associated with reduced attention span and increased academic stress.</a:t>
            </a:r>
            <a:endParaRPr sz="1600" b="0" i="0" u="none" strike="noStrike" cap="none"/>
          </a:p>
        </p:txBody>
      </p:sp>
      <p:sp>
        <p:nvSpPr>
          <p:cNvPr id="90" name="Google Shape;90;p15"/>
          <p:cNvSpPr/>
          <p:nvPr/>
        </p:nvSpPr>
        <p:spPr>
          <a:xfrm>
            <a:off x="7522071" y="5126236"/>
            <a:ext cx="612577" cy="22860"/>
          </a:xfrm>
          <a:prstGeom prst="roundRect">
            <a:avLst>
              <a:gd name="adj" fmla="val 375191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5"/>
          <p:cNvSpPr/>
          <p:nvPr/>
        </p:nvSpPr>
        <p:spPr>
          <a:xfrm>
            <a:off x="7085469" y="4907994"/>
            <a:ext cx="459462" cy="459462"/>
          </a:xfrm>
          <a:prstGeom prst="roundRect">
            <a:avLst>
              <a:gd name="adj" fmla="val 18667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5"/>
          <p:cNvSpPr/>
          <p:nvPr/>
        </p:nvSpPr>
        <p:spPr>
          <a:xfrm>
            <a:off x="7171015" y="4957524"/>
            <a:ext cx="288250" cy="360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50"/>
              <a:buFont typeface="Arial"/>
              <a:buNone/>
            </a:pPr>
            <a:r>
              <a:rPr lang="en-US" sz="22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250" b="0" i="0" u="none" strike="noStrike" cap="none"/>
          </a:p>
        </p:txBody>
      </p:sp>
      <p:sp>
        <p:nvSpPr>
          <p:cNvPr id="93" name="Google Shape;93;p15"/>
          <p:cNvSpPr/>
          <p:nvPr/>
        </p:nvSpPr>
        <p:spPr>
          <a:xfrm>
            <a:off x="8336161" y="4978122"/>
            <a:ext cx="2402443" cy="300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Joshi (2022)</a:t>
            </a:r>
            <a:endParaRPr sz="1850" b="0" i="0" u="none" strike="noStrike" cap="none"/>
          </a:p>
        </p:txBody>
      </p:sp>
      <p:sp>
        <p:nvSpPr>
          <p:cNvPr id="94" name="Google Shape;94;p15"/>
          <p:cNvSpPr/>
          <p:nvPr/>
        </p:nvSpPr>
        <p:spPr>
          <a:xfrm>
            <a:off x="8336161" y="5400913"/>
            <a:ext cx="5579507" cy="98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00"/>
              <a:buFont typeface="Source Sans 3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Source Sans 3"/>
                <a:ea typeface="Source Sans 3"/>
                <a:cs typeface="Source Sans 3"/>
                <a:sym typeface="Source Sans 3"/>
              </a:rPr>
              <a:t>Comparative study found urban students had higher social media usage than rural students due to better access to smartphones and internet.</a:t>
            </a:r>
            <a:endParaRPr sz="1600" b="0" i="0" u="none" strike="noStrike" cap="none"/>
          </a:p>
        </p:txBody>
      </p:sp>
      <p:sp>
        <p:nvSpPr>
          <p:cNvPr id="95" name="Google Shape;95;p15"/>
          <p:cNvSpPr/>
          <p:nvPr/>
        </p:nvSpPr>
        <p:spPr>
          <a:xfrm>
            <a:off x="6495752" y="6182320"/>
            <a:ext cx="612577" cy="22860"/>
          </a:xfrm>
          <a:prstGeom prst="roundRect">
            <a:avLst>
              <a:gd name="adj" fmla="val 375191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/>
          <p:cNvSpPr/>
          <p:nvPr/>
        </p:nvSpPr>
        <p:spPr>
          <a:xfrm>
            <a:off x="7085469" y="5964079"/>
            <a:ext cx="459462" cy="459462"/>
          </a:xfrm>
          <a:prstGeom prst="roundRect">
            <a:avLst>
              <a:gd name="adj" fmla="val 18667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5"/>
          <p:cNvSpPr/>
          <p:nvPr/>
        </p:nvSpPr>
        <p:spPr>
          <a:xfrm>
            <a:off x="7171015" y="6013609"/>
            <a:ext cx="288250" cy="360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50"/>
              <a:buFont typeface="Arial"/>
              <a:buNone/>
            </a:pPr>
            <a:r>
              <a:rPr lang="en-US" sz="22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2250" b="0" i="0" u="none" strike="noStrike" cap="none"/>
          </a:p>
        </p:txBody>
      </p:sp>
      <p:sp>
        <p:nvSpPr>
          <p:cNvPr id="98" name="Google Shape;98;p15"/>
          <p:cNvSpPr/>
          <p:nvPr/>
        </p:nvSpPr>
        <p:spPr>
          <a:xfrm>
            <a:off x="3891796" y="6034207"/>
            <a:ext cx="2402443" cy="300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Kamble (2023)</a:t>
            </a:r>
            <a:endParaRPr sz="1850" b="0" i="0" u="none" strike="noStrike" cap="none"/>
          </a:p>
        </p:txBody>
      </p:sp>
      <p:sp>
        <p:nvSpPr>
          <p:cNvPr id="99" name="Google Shape;99;p15"/>
          <p:cNvSpPr/>
          <p:nvPr/>
        </p:nvSpPr>
        <p:spPr>
          <a:xfrm>
            <a:off x="714732" y="6456998"/>
            <a:ext cx="5579507" cy="98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00"/>
              <a:buFont typeface="Source Sans 3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Source Sans 3"/>
                <a:ea typeface="Source Sans 3"/>
                <a:cs typeface="Source Sans 3"/>
                <a:sym typeface="Source Sans 3"/>
              </a:rPr>
              <a:t>Highlighted that guided social media use can promote collaborative learning, peer discussion, and sharing of academic resources.</a:t>
            </a:r>
            <a:endParaRPr sz="1600" b="0" i="0" u="none" strike="noStrike" cap="none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25400" y="7696200"/>
            <a:ext cx="1905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222920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/>
          <p:nvPr/>
        </p:nvSpPr>
        <p:spPr>
          <a:xfrm>
            <a:off x="624126" y="2719745"/>
            <a:ext cx="4987528" cy="524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33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371A2D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Why This Study Matters</a:t>
            </a:r>
            <a:endParaRPr sz="2800" b="1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624126" y="3511748"/>
            <a:ext cx="6601897" cy="2024539"/>
          </a:xfrm>
          <a:prstGeom prst="roundRect">
            <a:avLst>
              <a:gd name="adj" fmla="val 3700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809982" y="3697605"/>
            <a:ext cx="534948" cy="534948"/>
          </a:xfrm>
          <a:prstGeom prst="roundRect">
            <a:avLst>
              <a:gd name="adj" fmla="val 17091541"/>
            </a:avLst>
          </a:prstGeom>
          <a:solidFill>
            <a:srgbClr val="E851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9" name="Google Shape;109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024" y="3844647"/>
            <a:ext cx="240744" cy="24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1559481" y="3810000"/>
            <a:ext cx="2098119" cy="262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5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For Students</a:t>
            </a:r>
            <a:endParaRPr sz="18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809982" y="4495800"/>
            <a:ext cx="6230183" cy="570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400"/>
              <a:buFont typeface="Source Sans 3"/>
              <a:buNone/>
            </a:pPr>
            <a:r>
              <a:rPr lang="en-US" sz="1800" b="0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Understand digital behaviour during a transitional stage of academic pressure and emotional development.</a:t>
            </a:r>
            <a:endParaRPr sz="18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" name="Google Shape;112;p16"/>
          <p:cNvSpPr/>
          <p:nvPr/>
        </p:nvSpPr>
        <p:spPr>
          <a:xfrm>
            <a:off x="7404259" y="3511748"/>
            <a:ext cx="6602016" cy="2024539"/>
          </a:xfrm>
          <a:prstGeom prst="roundRect">
            <a:avLst>
              <a:gd name="adj" fmla="val 3700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7590115" y="3697605"/>
            <a:ext cx="534948" cy="534948"/>
          </a:xfrm>
          <a:prstGeom prst="roundRect">
            <a:avLst>
              <a:gd name="adj" fmla="val 17091541"/>
            </a:avLst>
          </a:prstGeom>
          <a:solidFill>
            <a:srgbClr val="E851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4" name="Google Shape;114;p1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37158" y="3844647"/>
            <a:ext cx="240744" cy="24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/>
          <p:nvPr/>
        </p:nvSpPr>
        <p:spPr>
          <a:xfrm>
            <a:off x="8305800" y="3886200"/>
            <a:ext cx="2098119" cy="262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5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For Teachers</a:t>
            </a:r>
            <a:endParaRPr sz="18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7590115" y="4572000"/>
            <a:ext cx="6230303" cy="570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400"/>
              <a:buFont typeface="Source Sans 3"/>
              <a:buNone/>
            </a:pPr>
            <a:r>
              <a:rPr lang="en-US" sz="1800" b="0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Integrate positive social media use into teaching-learning processes and understand student online behaviour.</a:t>
            </a:r>
            <a:endParaRPr sz="18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Google Shape;117;p16"/>
          <p:cNvSpPr/>
          <p:nvPr/>
        </p:nvSpPr>
        <p:spPr>
          <a:xfrm>
            <a:off x="624126" y="5714524"/>
            <a:ext cx="6601897" cy="2024539"/>
          </a:xfrm>
          <a:prstGeom prst="roundRect">
            <a:avLst>
              <a:gd name="adj" fmla="val 3700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Google Shape;118;p16"/>
          <p:cNvSpPr/>
          <p:nvPr/>
        </p:nvSpPr>
        <p:spPr>
          <a:xfrm>
            <a:off x="809982" y="5900380"/>
            <a:ext cx="534948" cy="534948"/>
          </a:xfrm>
          <a:prstGeom prst="roundRect">
            <a:avLst>
              <a:gd name="adj" fmla="val 17091541"/>
            </a:avLst>
          </a:prstGeom>
          <a:solidFill>
            <a:srgbClr val="E851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9" name="Google Shape;119;p1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7024" y="6047422"/>
            <a:ext cx="240744" cy="24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/>
          <p:nvPr/>
        </p:nvSpPr>
        <p:spPr>
          <a:xfrm>
            <a:off x="1635681" y="6019800"/>
            <a:ext cx="2098119" cy="262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5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For Parents</a:t>
            </a:r>
            <a:endParaRPr sz="18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Google Shape;121;p16"/>
          <p:cNvSpPr/>
          <p:nvPr/>
        </p:nvSpPr>
        <p:spPr>
          <a:xfrm>
            <a:off x="809982" y="6705600"/>
            <a:ext cx="6230183" cy="570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400"/>
              <a:buFont typeface="Source Sans 3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Guide children towards balanced and responsible social media use with awareness of online behaviour patterns.</a:t>
            </a:r>
            <a:endParaRPr sz="18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Google Shape;122;p16"/>
          <p:cNvSpPr/>
          <p:nvPr/>
        </p:nvSpPr>
        <p:spPr>
          <a:xfrm>
            <a:off x="7404259" y="5747861"/>
            <a:ext cx="6602016" cy="2024539"/>
          </a:xfrm>
          <a:prstGeom prst="roundRect">
            <a:avLst>
              <a:gd name="adj" fmla="val 3700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7590115" y="5900380"/>
            <a:ext cx="534948" cy="534948"/>
          </a:xfrm>
          <a:prstGeom prst="roundRect">
            <a:avLst>
              <a:gd name="adj" fmla="val 17091541"/>
            </a:avLst>
          </a:prstGeom>
          <a:solidFill>
            <a:srgbClr val="E851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4" name="Google Shape;124;p1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37158" y="6047422"/>
            <a:ext cx="240744" cy="24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/>
          <p:nvPr/>
        </p:nvSpPr>
        <p:spPr>
          <a:xfrm>
            <a:off x="8265081" y="6019800"/>
            <a:ext cx="2098119" cy="262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5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For Institutions</a:t>
            </a:r>
            <a:endParaRPr sz="18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7590115" y="6781800"/>
            <a:ext cx="6230303" cy="570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400"/>
              <a:buFont typeface="Source Sans 3"/>
              <a:buNone/>
            </a:pPr>
            <a:r>
              <a:rPr lang="en-US" sz="1800" b="0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Frame policies, awareness programmes, and digital literacy initiatives based on scientific findings.</a:t>
            </a:r>
            <a:endParaRPr sz="18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725400" y="7696200"/>
            <a:ext cx="1905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/>
          <p:nvPr/>
        </p:nvSpPr>
        <p:spPr>
          <a:xfrm>
            <a:off x="6249948" y="767358"/>
            <a:ext cx="5432108" cy="641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25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rgbClr val="371A2D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Research Framework</a:t>
            </a:r>
            <a:endParaRPr sz="40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6249948" y="1736288"/>
            <a:ext cx="7616904" cy="1646873"/>
          </a:xfrm>
          <a:prstGeom prst="roundRect">
            <a:avLst>
              <a:gd name="adj" fmla="val 5564"/>
            </a:avLst>
          </a:prstGeom>
          <a:solidFill>
            <a:srgbClr val="FFFFFF">
              <a:alpha val="94901"/>
            </a:srgbClr>
          </a:solidFill>
          <a:ln w="3047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Google Shape;135;p17"/>
          <p:cNvSpPr/>
          <p:nvPr/>
        </p:nvSpPr>
        <p:spPr>
          <a:xfrm>
            <a:off x="6280428" y="1766768"/>
            <a:ext cx="872609" cy="1585912"/>
          </a:xfrm>
          <a:prstGeom prst="roundRect">
            <a:avLst>
              <a:gd name="adj" fmla="val 6309"/>
            </a:avLst>
          </a:prstGeom>
          <a:solidFill>
            <a:srgbClr val="F9D2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Google Shape;136;p17"/>
          <p:cNvSpPr/>
          <p:nvPr/>
        </p:nvSpPr>
        <p:spPr>
          <a:xfrm>
            <a:off x="6549271" y="2355175"/>
            <a:ext cx="327184" cy="408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550"/>
              <a:buFont typeface="Arial"/>
              <a:buNone/>
            </a:pPr>
            <a:r>
              <a:rPr lang="en-US" sz="255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1</a:t>
            </a:r>
            <a:endParaRPr sz="255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7371159" y="1984891"/>
            <a:ext cx="2566630" cy="32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Problem Statement</a:t>
            </a:r>
            <a:endParaRPr sz="20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7371159" y="2436614"/>
            <a:ext cx="6247090" cy="69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Source Sans 3"/>
              <a:buNone/>
            </a:pPr>
            <a:r>
              <a:rPr lang="en-US" sz="1800" b="0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"A Study of Social Media Usage among Junior College Students" examining usage patterns and purposes systematically.</a:t>
            </a:r>
            <a:endParaRPr sz="18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6249948" y="3601283"/>
            <a:ext cx="7616904" cy="1995845"/>
          </a:xfrm>
          <a:prstGeom prst="roundRect">
            <a:avLst>
              <a:gd name="adj" fmla="val 4591"/>
            </a:avLst>
          </a:prstGeom>
          <a:solidFill>
            <a:srgbClr val="FFFFFF">
              <a:alpha val="94901"/>
            </a:srgbClr>
          </a:solidFill>
          <a:ln w="3047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6280428" y="3631763"/>
            <a:ext cx="872609" cy="1934885"/>
          </a:xfrm>
          <a:prstGeom prst="roundRect">
            <a:avLst>
              <a:gd name="adj" fmla="val 6309"/>
            </a:avLst>
          </a:prstGeom>
          <a:solidFill>
            <a:srgbClr val="F9D2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Google Shape;141;p17"/>
          <p:cNvSpPr/>
          <p:nvPr/>
        </p:nvSpPr>
        <p:spPr>
          <a:xfrm>
            <a:off x="6549271" y="4394716"/>
            <a:ext cx="327184" cy="408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550"/>
              <a:buFont typeface="Arial"/>
              <a:buNone/>
            </a:pPr>
            <a:r>
              <a:rPr lang="en-US" sz="255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2</a:t>
            </a:r>
            <a:endParaRPr sz="255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2" name="Google Shape;142;p17"/>
          <p:cNvSpPr/>
          <p:nvPr/>
        </p:nvSpPr>
        <p:spPr>
          <a:xfrm>
            <a:off x="7371159" y="3849886"/>
            <a:ext cx="2566630" cy="32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Key Definitions</a:t>
            </a:r>
            <a:endParaRPr sz="20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" name="Google Shape;143;p17"/>
          <p:cNvSpPr/>
          <p:nvPr/>
        </p:nvSpPr>
        <p:spPr>
          <a:xfrm>
            <a:off x="7371159" y="4301609"/>
            <a:ext cx="6247090" cy="1046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Source Sans 3"/>
              <a:buNone/>
            </a:pPr>
            <a:r>
              <a:rPr lang="en-US" sz="1800" b="1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Social Media Usage:</a:t>
            </a:r>
            <a:r>
              <a:rPr lang="en-US" sz="1800" b="0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 Frequency, purpose, and duration measured through questionnaire. </a:t>
            </a:r>
            <a:r>
              <a:rPr lang="en-US" sz="1800" b="1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Junior College Students:</a:t>
            </a:r>
            <a:r>
              <a:rPr lang="en-US" sz="1800" b="0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 Students in XI and XII standards, 2025-26.</a:t>
            </a:r>
            <a:endParaRPr sz="18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6249948" y="5815251"/>
            <a:ext cx="7616904" cy="1646873"/>
          </a:xfrm>
          <a:prstGeom prst="roundRect">
            <a:avLst>
              <a:gd name="adj" fmla="val 5564"/>
            </a:avLst>
          </a:prstGeom>
          <a:solidFill>
            <a:srgbClr val="FFFFFF">
              <a:alpha val="94901"/>
            </a:srgbClr>
          </a:solidFill>
          <a:ln w="3047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6280428" y="5845731"/>
            <a:ext cx="872609" cy="1585912"/>
          </a:xfrm>
          <a:prstGeom prst="roundRect">
            <a:avLst>
              <a:gd name="adj" fmla="val 6309"/>
            </a:avLst>
          </a:prstGeom>
          <a:solidFill>
            <a:srgbClr val="F9D2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6549271" y="6434138"/>
            <a:ext cx="327184" cy="408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550"/>
              <a:buFont typeface="Arial"/>
              <a:buNone/>
            </a:pPr>
            <a:r>
              <a:rPr lang="en-US" sz="255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3</a:t>
            </a:r>
            <a:endParaRPr sz="255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" name="Google Shape;147;p17"/>
          <p:cNvSpPr/>
          <p:nvPr/>
        </p:nvSpPr>
        <p:spPr>
          <a:xfrm>
            <a:off x="7371159" y="6063853"/>
            <a:ext cx="2566630" cy="32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Research Method</a:t>
            </a:r>
            <a:endParaRPr sz="20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7371159" y="6515576"/>
            <a:ext cx="6247090" cy="69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Source Sans 3"/>
              <a:buNone/>
            </a:pPr>
            <a:r>
              <a:rPr lang="en-US" sz="1800" b="0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Survey method using self-constructed questionnaire for 300 students selected through convenient sampling.</a:t>
            </a:r>
            <a:endParaRPr sz="18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25400" y="7696200"/>
            <a:ext cx="1905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837724" y="2332911"/>
            <a:ext cx="5637371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371A2D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Research Objectives</a:t>
            </a:r>
            <a:endParaRPr sz="44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837724" y="3515677"/>
            <a:ext cx="239316" cy="299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01</a:t>
            </a:r>
            <a:endParaRPr sz="185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837724" y="3892034"/>
            <a:ext cx="4158734" cy="30480"/>
          </a:xfrm>
          <a:prstGeom prst="rect">
            <a:avLst/>
          </a:prstGeom>
          <a:solidFill>
            <a:srgbClr val="E851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837724" y="4072652"/>
            <a:ext cx="2946083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Study Usage Patterns</a:t>
            </a:r>
            <a:endParaRPr sz="22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8" name="Google Shape;158;p18"/>
          <p:cNvSpPr/>
          <p:nvPr/>
        </p:nvSpPr>
        <p:spPr>
          <a:xfrm>
            <a:off x="837724" y="4568190"/>
            <a:ext cx="4158734" cy="114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Source Sans 3"/>
              <a:buNone/>
            </a:pPr>
            <a:r>
              <a:rPr lang="en-US" sz="2000" b="0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Understand frequency, time spent, and common platforms preferred by junior college students.</a:t>
            </a:r>
            <a:endParaRPr sz="20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9" name="Google Shape;159;p18"/>
          <p:cNvSpPr/>
          <p:nvPr/>
        </p:nvSpPr>
        <p:spPr>
          <a:xfrm>
            <a:off x="5235773" y="3515677"/>
            <a:ext cx="239316" cy="299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02</a:t>
            </a:r>
            <a:endParaRPr sz="185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0" name="Google Shape;160;p18"/>
          <p:cNvSpPr/>
          <p:nvPr/>
        </p:nvSpPr>
        <p:spPr>
          <a:xfrm>
            <a:off x="5235773" y="3892034"/>
            <a:ext cx="4158734" cy="30480"/>
          </a:xfrm>
          <a:prstGeom prst="rect">
            <a:avLst/>
          </a:prstGeom>
          <a:solidFill>
            <a:srgbClr val="E851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1" name="Google Shape;161;p18"/>
          <p:cNvSpPr/>
          <p:nvPr/>
        </p:nvSpPr>
        <p:spPr>
          <a:xfrm>
            <a:off x="5235773" y="4072652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Identify Purposes</a:t>
            </a:r>
            <a:endParaRPr sz="22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2" name="Google Shape;162;p18"/>
          <p:cNvSpPr/>
          <p:nvPr/>
        </p:nvSpPr>
        <p:spPr>
          <a:xfrm>
            <a:off x="5235773" y="4568190"/>
            <a:ext cx="4158734" cy="114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Source Sans 3"/>
              <a:buNone/>
            </a:pPr>
            <a:r>
              <a:rPr lang="en-US" sz="2000" b="0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Examine whether students use social media for academics, communication, entertainment, or social interaction.</a:t>
            </a:r>
            <a:endParaRPr sz="20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" name="Google Shape;163;p18"/>
          <p:cNvSpPr/>
          <p:nvPr/>
        </p:nvSpPr>
        <p:spPr>
          <a:xfrm>
            <a:off x="9633823" y="3515677"/>
            <a:ext cx="239316" cy="299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03</a:t>
            </a:r>
            <a:endParaRPr sz="185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" name="Google Shape;164;p18"/>
          <p:cNvSpPr/>
          <p:nvPr/>
        </p:nvSpPr>
        <p:spPr>
          <a:xfrm>
            <a:off x="9633823" y="3892034"/>
            <a:ext cx="4158853" cy="30480"/>
          </a:xfrm>
          <a:prstGeom prst="rect">
            <a:avLst/>
          </a:prstGeom>
          <a:solidFill>
            <a:srgbClr val="E851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" name="Google Shape;165;p18"/>
          <p:cNvSpPr/>
          <p:nvPr/>
        </p:nvSpPr>
        <p:spPr>
          <a:xfrm>
            <a:off x="9633823" y="4072652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Assess Perceptions</a:t>
            </a:r>
            <a:endParaRPr sz="22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6" name="Google Shape;166;p18"/>
          <p:cNvSpPr/>
          <p:nvPr/>
        </p:nvSpPr>
        <p:spPr>
          <a:xfrm>
            <a:off x="9633823" y="4568190"/>
            <a:ext cx="4158853" cy="114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Source Sans 3"/>
              <a:buNone/>
            </a:pPr>
            <a:r>
              <a:rPr lang="en-US" sz="2000" b="0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Understand students' views about social media's role in learning, information sharing, and academic support.</a:t>
            </a:r>
            <a:endParaRPr sz="20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25400" y="7696200"/>
            <a:ext cx="1905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"/>
          <p:cNvSpPr/>
          <p:nvPr/>
        </p:nvSpPr>
        <p:spPr>
          <a:xfrm>
            <a:off x="757118" y="594836"/>
            <a:ext cx="5090398" cy="636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rgbClr val="371A2D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Research Questions</a:t>
            </a:r>
            <a:endParaRPr sz="40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3" name="Google Shape;173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118" y="1798796"/>
            <a:ext cx="6294239" cy="6294239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9"/>
          <p:cNvSpPr/>
          <p:nvPr/>
        </p:nvSpPr>
        <p:spPr>
          <a:xfrm>
            <a:off x="7586663" y="1798796"/>
            <a:ext cx="486727" cy="486728"/>
          </a:xfrm>
          <a:prstGeom prst="roundRect">
            <a:avLst>
              <a:gd name="adj" fmla="val 18668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8289727" y="1869043"/>
            <a:ext cx="5591175" cy="692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Source Sans 3"/>
              <a:buNone/>
            </a:pPr>
            <a:r>
              <a:rPr lang="en-US" sz="2000" b="0" i="0" u="none" strike="noStrike" cap="none" dirty="0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What is the frequency and duration of social media usage among junior college students?</a:t>
            </a:r>
            <a:endParaRPr sz="20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6" name="Google Shape;176;p19"/>
          <p:cNvSpPr/>
          <p:nvPr/>
        </p:nvSpPr>
        <p:spPr>
          <a:xfrm>
            <a:off x="7586663" y="2993946"/>
            <a:ext cx="486727" cy="486728"/>
          </a:xfrm>
          <a:prstGeom prst="roundRect">
            <a:avLst>
              <a:gd name="adj" fmla="val 18668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8289727" y="3064193"/>
            <a:ext cx="5591175" cy="692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Source Sans 3"/>
              <a:buNone/>
            </a:pPr>
            <a:r>
              <a:rPr lang="en-US" sz="2000" b="0" i="0" u="none" strike="noStrike" cap="none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For what academic and non-academic purposes do students use social media?</a:t>
            </a:r>
            <a:endParaRPr sz="20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Google Shape;178;p19"/>
          <p:cNvSpPr/>
          <p:nvPr/>
        </p:nvSpPr>
        <p:spPr>
          <a:xfrm>
            <a:off x="7586663" y="4189095"/>
            <a:ext cx="486727" cy="486728"/>
          </a:xfrm>
          <a:prstGeom prst="roundRect">
            <a:avLst>
              <a:gd name="adj" fmla="val 18668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8289727" y="4259342"/>
            <a:ext cx="5591175" cy="692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Source Sans 3"/>
              <a:buNone/>
            </a:pPr>
            <a:r>
              <a:rPr lang="en-US" sz="2000" b="0" i="0" u="none" strike="noStrike" cap="none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What are students' perceptions regarding educational usefulness of social media?</a:t>
            </a:r>
            <a:endParaRPr sz="20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0" name="Google Shape;180;p19"/>
          <p:cNvSpPr/>
          <p:nvPr/>
        </p:nvSpPr>
        <p:spPr>
          <a:xfrm>
            <a:off x="7586663" y="5384244"/>
            <a:ext cx="486727" cy="486728"/>
          </a:xfrm>
          <a:prstGeom prst="roundRect">
            <a:avLst>
              <a:gd name="adj" fmla="val 18668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1" name="Google Shape;181;p19"/>
          <p:cNvSpPr/>
          <p:nvPr/>
        </p:nvSpPr>
        <p:spPr>
          <a:xfrm>
            <a:off x="8289727" y="5454491"/>
            <a:ext cx="5591175" cy="692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Source Sans 3"/>
              <a:buNone/>
            </a:pPr>
            <a:r>
              <a:rPr lang="en-US" sz="2000" b="0" i="0" u="none" strike="noStrike" cap="none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Is there a difference in usage patterns based on gender and academic stream?</a:t>
            </a:r>
            <a:endParaRPr sz="20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25400" y="7696200"/>
            <a:ext cx="1905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"/>
          <p:cNvSpPr/>
          <p:nvPr/>
        </p:nvSpPr>
        <p:spPr>
          <a:xfrm>
            <a:off x="837724" y="1795939"/>
            <a:ext cx="5632490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371A2D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Scope &amp; Boundaries</a:t>
            </a:r>
            <a:endParaRPr sz="44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37724" y="2978706"/>
            <a:ext cx="4158734" cy="4336494"/>
          </a:xfrm>
          <a:prstGeom prst="roundRect">
            <a:avLst>
              <a:gd name="adj" fmla="val 2910"/>
            </a:avLst>
          </a:prstGeom>
          <a:solidFill>
            <a:srgbClr val="E851B2"/>
          </a:solidFill>
          <a:ln w="9525" cap="flat" cmpd="sng">
            <a:solidFill>
              <a:srgbClr val="CE37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9" name="Google Shape;189;p20"/>
          <p:cNvSpPr/>
          <p:nvPr/>
        </p:nvSpPr>
        <p:spPr>
          <a:xfrm>
            <a:off x="1084659" y="3225641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Scope</a:t>
            </a:r>
            <a:endParaRPr sz="2400" b="1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0" name="Google Shape;190;p20"/>
          <p:cNvSpPr/>
          <p:nvPr/>
        </p:nvSpPr>
        <p:spPr>
          <a:xfrm>
            <a:off x="1084659" y="3721179"/>
            <a:ext cx="3664863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Source Sans 3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Focus on XI and XII standard students</a:t>
            </a:r>
            <a:endParaRPr sz="20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1" name="Google Shape;191;p20"/>
          <p:cNvSpPr/>
          <p:nvPr/>
        </p:nvSpPr>
        <p:spPr>
          <a:xfrm>
            <a:off x="1084659" y="4872752"/>
            <a:ext cx="3664863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Source Sans 3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Examines frequency, purpose, duration, and educational use</a:t>
            </a:r>
            <a:endParaRPr sz="20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2" name="Google Shape;192;p20"/>
          <p:cNvSpPr/>
          <p:nvPr/>
        </p:nvSpPr>
        <p:spPr>
          <a:xfrm>
            <a:off x="1084659" y="5939552"/>
            <a:ext cx="3664863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Source Sans 3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Studies social media usage patterns comprehensively</a:t>
            </a:r>
            <a:endParaRPr sz="20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3" name="Google Shape;193;p20"/>
          <p:cNvSpPr/>
          <p:nvPr/>
        </p:nvSpPr>
        <p:spPr>
          <a:xfrm>
            <a:off x="5235773" y="2978706"/>
            <a:ext cx="4158734" cy="4336494"/>
          </a:xfrm>
          <a:prstGeom prst="roundRect">
            <a:avLst>
              <a:gd name="adj" fmla="val 2910"/>
            </a:avLst>
          </a:prstGeom>
          <a:solidFill>
            <a:srgbClr val="FFB6B3"/>
          </a:solidFill>
          <a:ln w="9525" cap="flat" cmpd="sng">
            <a:solidFill>
              <a:srgbClr val="E59C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" name="Google Shape;194;p20"/>
          <p:cNvSpPr/>
          <p:nvPr/>
        </p:nvSpPr>
        <p:spPr>
          <a:xfrm>
            <a:off x="5482709" y="3225641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Limitations</a:t>
            </a:r>
            <a:endParaRPr sz="2400" b="1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5482709" y="4034552"/>
            <a:ext cx="3664863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Source Sans 3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Based on self-reported data through questionnaire</a:t>
            </a:r>
            <a:endParaRPr sz="20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6" name="Google Shape;196;p20"/>
          <p:cNvSpPr/>
          <p:nvPr/>
        </p:nvSpPr>
        <p:spPr>
          <a:xfrm>
            <a:off x="5482709" y="5103376"/>
            <a:ext cx="3664863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Source Sans 3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May be affected by personal bias</a:t>
            </a:r>
            <a:endParaRPr sz="20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7" name="Google Shape;197;p20"/>
          <p:cNvSpPr/>
          <p:nvPr/>
        </p:nvSpPr>
        <p:spPr>
          <a:xfrm>
            <a:off x="5482709" y="6091952"/>
            <a:ext cx="3664863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Source Sans 3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Depends on respondent honesty and awareness</a:t>
            </a:r>
            <a:endParaRPr sz="20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8" name="Google Shape;198;p20"/>
          <p:cNvSpPr/>
          <p:nvPr/>
        </p:nvSpPr>
        <p:spPr>
          <a:xfrm>
            <a:off x="9633823" y="2978706"/>
            <a:ext cx="4158853" cy="4336494"/>
          </a:xfrm>
          <a:prstGeom prst="roundRect">
            <a:avLst>
              <a:gd name="adj" fmla="val 2910"/>
            </a:avLst>
          </a:prstGeom>
          <a:solidFill>
            <a:srgbClr val="FF80BA"/>
          </a:solidFill>
          <a:ln w="9525" cap="flat" cmpd="sng">
            <a:solidFill>
              <a:srgbClr val="E566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9" name="Google Shape;199;p20"/>
          <p:cNvSpPr/>
          <p:nvPr/>
        </p:nvSpPr>
        <p:spPr>
          <a:xfrm>
            <a:off x="9880759" y="3225641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Delimitations</a:t>
            </a:r>
            <a:endParaRPr sz="2400" b="1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0" name="Google Shape;200;p20"/>
          <p:cNvSpPr/>
          <p:nvPr/>
        </p:nvSpPr>
        <p:spPr>
          <a:xfrm>
            <a:off x="9880759" y="4110752"/>
            <a:ext cx="3664982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Source Sans 3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Limited to 300 junior college students</a:t>
            </a:r>
            <a:endParaRPr sz="20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1" name="Google Shape;201;p20"/>
          <p:cNvSpPr/>
          <p:nvPr/>
        </p:nvSpPr>
        <p:spPr>
          <a:xfrm>
            <a:off x="9880759" y="5103376"/>
            <a:ext cx="3664982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Source Sans 3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Confined to selected colleges</a:t>
            </a:r>
            <a:endParaRPr sz="20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2" name="Google Shape;202;p20"/>
          <p:cNvSpPr/>
          <p:nvPr/>
        </p:nvSpPr>
        <p:spPr>
          <a:xfrm>
            <a:off x="9880759" y="5863352"/>
            <a:ext cx="3664982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Source Sans 3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Specific to academic year 2025-26</a:t>
            </a:r>
            <a:endParaRPr sz="2000" b="0" i="0" u="none" strike="noStrike" cap="none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25400" y="7696200"/>
            <a:ext cx="1905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/>
          <p:nvPr/>
        </p:nvSpPr>
        <p:spPr>
          <a:xfrm>
            <a:off x="6324124" y="972979"/>
            <a:ext cx="7314486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371A2D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Research Implementation</a:t>
            </a:r>
            <a:endParaRPr sz="44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0" name="Google Shape;210;p2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4124" y="2035969"/>
            <a:ext cx="1196816" cy="1740218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1"/>
          <p:cNvSpPr/>
          <p:nvPr/>
        </p:nvSpPr>
        <p:spPr>
          <a:xfrm>
            <a:off x="7760256" y="2275284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Data Collection</a:t>
            </a:r>
            <a:endParaRPr sz="22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2" name="Google Shape;212;p21"/>
          <p:cNvSpPr/>
          <p:nvPr/>
        </p:nvSpPr>
        <p:spPr>
          <a:xfrm>
            <a:off x="7760256" y="2770823"/>
            <a:ext cx="6032421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Source Sans 3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Self-constructed questionnaire with close-ended questions on usage frequency, duration, purposes, and perceptions.</a:t>
            </a:r>
            <a:endParaRPr sz="185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3" name="Google Shape;213;p2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4124" y="3776186"/>
            <a:ext cx="1196816" cy="1740218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7760256" y="4015502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Data Analysis</a:t>
            </a:r>
            <a:endParaRPr sz="22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" name="Google Shape;215;p21"/>
          <p:cNvSpPr/>
          <p:nvPr/>
        </p:nvSpPr>
        <p:spPr>
          <a:xfrm>
            <a:off x="7760256" y="4511040"/>
            <a:ext cx="6032421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Source Sans 3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Percentage analysis with tables, bar graphs, and pie charts for clear visualization of findings.</a:t>
            </a:r>
            <a:endParaRPr sz="185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6" name="Google Shape;216;p2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24124" y="5516404"/>
            <a:ext cx="1196816" cy="1740218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1"/>
          <p:cNvSpPr/>
          <p:nvPr/>
        </p:nvSpPr>
        <p:spPr>
          <a:xfrm>
            <a:off x="7760256" y="5755719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Sample</a:t>
            </a:r>
            <a:endParaRPr sz="22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8" name="Google Shape;218;p21"/>
          <p:cNvSpPr/>
          <p:nvPr/>
        </p:nvSpPr>
        <p:spPr>
          <a:xfrm>
            <a:off x="7760256" y="6251258"/>
            <a:ext cx="6032421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Source Sans 3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300 students from XI and XII standards across different academic streams using convenient sampling.</a:t>
            </a:r>
            <a:endParaRPr sz="185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725400" y="7696200"/>
            <a:ext cx="1905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2"/>
          <p:cNvSpPr/>
          <p:nvPr/>
        </p:nvSpPr>
        <p:spPr>
          <a:xfrm>
            <a:off x="576382" y="452914"/>
            <a:ext cx="5073491" cy="484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59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3050"/>
              <a:buFont typeface="Arial"/>
              <a:buNone/>
            </a:pPr>
            <a:r>
              <a:rPr lang="en-US" sz="3050" b="0" i="0" u="none" strike="noStrike" cap="none">
                <a:solidFill>
                  <a:srgbClr val="371A2D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Project Timeline &amp; Budget</a:t>
            </a:r>
            <a:endParaRPr sz="305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" name="Google Shape;225;p22"/>
          <p:cNvSpPr/>
          <p:nvPr/>
        </p:nvSpPr>
        <p:spPr>
          <a:xfrm>
            <a:off x="576382" y="1348978"/>
            <a:ext cx="2325291" cy="290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1800"/>
              <a:buFont typeface="Arial"/>
              <a:buNone/>
            </a:pPr>
            <a:r>
              <a:rPr lang="en-US" sz="1600" b="0" i="0" u="none" strike="noStrike" cap="none">
                <a:solidFill>
                  <a:srgbClr val="371A2D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6-Month Schedule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Google Shape;226;p22"/>
          <p:cNvSpPr/>
          <p:nvPr/>
        </p:nvSpPr>
        <p:spPr>
          <a:xfrm>
            <a:off x="4180880" y="1824871"/>
            <a:ext cx="22860" cy="5769412"/>
          </a:xfrm>
          <a:prstGeom prst="roundRect">
            <a:avLst>
              <a:gd name="adj" fmla="val 302624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Google Shape;227;p22"/>
          <p:cNvSpPr/>
          <p:nvPr/>
        </p:nvSpPr>
        <p:spPr>
          <a:xfrm>
            <a:off x="3885843" y="1998702"/>
            <a:ext cx="329327" cy="22860"/>
          </a:xfrm>
          <a:prstGeom prst="roundRect">
            <a:avLst>
              <a:gd name="adj" fmla="val 302624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Google Shape;228;p22"/>
          <p:cNvSpPr/>
          <p:nvPr/>
        </p:nvSpPr>
        <p:spPr>
          <a:xfrm>
            <a:off x="4130576" y="1948398"/>
            <a:ext cx="123468" cy="123468"/>
          </a:xfrm>
          <a:prstGeom prst="roundRect">
            <a:avLst>
              <a:gd name="adj" fmla="val 370298"/>
            </a:avLst>
          </a:prstGeom>
          <a:solidFill>
            <a:srgbClr val="E851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Google Shape;229;p22"/>
          <p:cNvSpPr/>
          <p:nvPr/>
        </p:nvSpPr>
        <p:spPr>
          <a:xfrm>
            <a:off x="1478399" y="1881426"/>
            <a:ext cx="2055138" cy="24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5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Proposal Preparation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Google Shape;230;p22"/>
          <p:cNvSpPr/>
          <p:nvPr/>
        </p:nvSpPr>
        <p:spPr>
          <a:xfrm>
            <a:off x="576382" y="2288381"/>
            <a:ext cx="2957155" cy="263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4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250"/>
              <a:buFont typeface="Source Sans 3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1 Month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Google Shape;231;p22"/>
          <p:cNvSpPr/>
          <p:nvPr/>
        </p:nvSpPr>
        <p:spPr>
          <a:xfrm>
            <a:off x="4169450" y="2986802"/>
            <a:ext cx="329327" cy="22860"/>
          </a:xfrm>
          <a:prstGeom prst="roundRect">
            <a:avLst>
              <a:gd name="adj" fmla="val 302624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Google Shape;232;p22"/>
          <p:cNvSpPr/>
          <p:nvPr/>
        </p:nvSpPr>
        <p:spPr>
          <a:xfrm>
            <a:off x="4130576" y="2936498"/>
            <a:ext cx="123468" cy="123468"/>
          </a:xfrm>
          <a:prstGeom prst="roundRect">
            <a:avLst>
              <a:gd name="adj" fmla="val 370298"/>
            </a:avLst>
          </a:prstGeom>
          <a:solidFill>
            <a:srgbClr val="E851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3" name="Google Shape;233;p22"/>
          <p:cNvSpPr/>
          <p:nvPr/>
        </p:nvSpPr>
        <p:spPr>
          <a:xfrm>
            <a:off x="4851083" y="2869525"/>
            <a:ext cx="1937742" cy="24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5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Literature Review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4" name="Google Shape;234;p22"/>
          <p:cNvSpPr/>
          <p:nvPr/>
        </p:nvSpPr>
        <p:spPr>
          <a:xfrm>
            <a:off x="4851083" y="3276481"/>
            <a:ext cx="2957155" cy="263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4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250"/>
              <a:buFont typeface="Source Sans 3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1 Month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" name="Google Shape;235;p22"/>
          <p:cNvSpPr/>
          <p:nvPr/>
        </p:nvSpPr>
        <p:spPr>
          <a:xfrm>
            <a:off x="3885843" y="3838575"/>
            <a:ext cx="329327" cy="22860"/>
          </a:xfrm>
          <a:prstGeom prst="roundRect">
            <a:avLst>
              <a:gd name="adj" fmla="val 302624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Google Shape;236;p22"/>
          <p:cNvSpPr/>
          <p:nvPr/>
        </p:nvSpPr>
        <p:spPr>
          <a:xfrm>
            <a:off x="4130576" y="3788271"/>
            <a:ext cx="123468" cy="123468"/>
          </a:xfrm>
          <a:prstGeom prst="roundRect">
            <a:avLst>
              <a:gd name="adj" fmla="val 370298"/>
            </a:avLst>
          </a:prstGeom>
          <a:solidFill>
            <a:srgbClr val="E851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7" name="Google Shape;237;p22"/>
          <p:cNvSpPr/>
          <p:nvPr/>
        </p:nvSpPr>
        <p:spPr>
          <a:xfrm>
            <a:off x="1595795" y="3721298"/>
            <a:ext cx="1937742" cy="24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5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Tool Preparation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Google Shape;238;p22"/>
          <p:cNvSpPr/>
          <p:nvPr/>
        </p:nvSpPr>
        <p:spPr>
          <a:xfrm>
            <a:off x="576382" y="4128254"/>
            <a:ext cx="2957155" cy="263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4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250"/>
              <a:buFont typeface="Source Sans 3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15 Days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Google Shape;239;p22"/>
          <p:cNvSpPr/>
          <p:nvPr/>
        </p:nvSpPr>
        <p:spPr>
          <a:xfrm>
            <a:off x="4169450" y="4690348"/>
            <a:ext cx="329327" cy="22860"/>
          </a:xfrm>
          <a:prstGeom prst="roundRect">
            <a:avLst>
              <a:gd name="adj" fmla="val 302624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Google Shape;240;p22"/>
          <p:cNvSpPr/>
          <p:nvPr/>
        </p:nvSpPr>
        <p:spPr>
          <a:xfrm>
            <a:off x="4130576" y="4640044"/>
            <a:ext cx="123468" cy="123468"/>
          </a:xfrm>
          <a:prstGeom prst="roundRect">
            <a:avLst>
              <a:gd name="adj" fmla="val 370298"/>
            </a:avLst>
          </a:prstGeom>
          <a:solidFill>
            <a:srgbClr val="E851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Google Shape;241;p22"/>
          <p:cNvSpPr/>
          <p:nvPr/>
        </p:nvSpPr>
        <p:spPr>
          <a:xfrm>
            <a:off x="4851083" y="4573072"/>
            <a:ext cx="1937742" cy="24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5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Data Collection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Google Shape;242;p22"/>
          <p:cNvSpPr/>
          <p:nvPr/>
        </p:nvSpPr>
        <p:spPr>
          <a:xfrm>
            <a:off x="4851083" y="4980027"/>
            <a:ext cx="2957155" cy="263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4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250"/>
              <a:buFont typeface="Source Sans 3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1.5 Months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Google Shape;243;p22"/>
          <p:cNvSpPr/>
          <p:nvPr/>
        </p:nvSpPr>
        <p:spPr>
          <a:xfrm>
            <a:off x="3885843" y="5542121"/>
            <a:ext cx="329327" cy="22860"/>
          </a:xfrm>
          <a:prstGeom prst="roundRect">
            <a:avLst>
              <a:gd name="adj" fmla="val 302624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4" name="Google Shape;244;p22"/>
          <p:cNvSpPr/>
          <p:nvPr/>
        </p:nvSpPr>
        <p:spPr>
          <a:xfrm>
            <a:off x="4130576" y="5491817"/>
            <a:ext cx="123468" cy="123468"/>
          </a:xfrm>
          <a:prstGeom prst="roundRect">
            <a:avLst>
              <a:gd name="adj" fmla="val 370298"/>
            </a:avLst>
          </a:prstGeom>
          <a:solidFill>
            <a:srgbClr val="E851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Google Shape;245;p22"/>
          <p:cNvSpPr/>
          <p:nvPr/>
        </p:nvSpPr>
        <p:spPr>
          <a:xfrm>
            <a:off x="1595795" y="5424845"/>
            <a:ext cx="1937742" cy="24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5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Data Analysis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Google Shape;246;p22"/>
          <p:cNvSpPr/>
          <p:nvPr/>
        </p:nvSpPr>
        <p:spPr>
          <a:xfrm>
            <a:off x="576382" y="5831800"/>
            <a:ext cx="2957155" cy="263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4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250"/>
              <a:buFont typeface="Source Sans 3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1 Month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7" name="Google Shape;247;p22"/>
          <p:cNvSpPr/>
          <p:nvPr/>
        </p:nvSpPr>
        <p:spPr>
          <a:xfrm>
            <a:off x="4169450" y="6393894"/>
            <a:ext cx="329327" cy="22860"/>
          </a:xfrm>
          <a:prstGeom prst="roundRect">
            <a:avLst>
              <a:gd name="adj" fmla="val 302624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Google Shape;248;p22"/>
          <p:cNvSpPr/>
          <p:nvPr/>
        </p:nvSpPr>
        <p:spPr>
          <a:xfrm>
            <a:off x="4130576" y="6343590"/>
            <a:ext cx="123468" cy="123468"/>
          </a:xfrm>
          <a:prstGeom prst="roundRect">
            <a:avLst>
              <a:gd name="adj" fmla="val 370298"/>
            </a:avLst>
          </a:prstGeom>
          <a:solidFill>
            <a:srgbClr val="E851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Google Shape;249;p22"/>
          <p:cNvSpPr/>
          <p:nvPr/>
        </p:nvSpPr>
        <p:spPr>
          <a:xfrm>
            <a:off x="4851083" y="6276618"/>
            <a:ext cx="1937742" cy="24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5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Report Writing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Google Shape;250;p22"/>
          <p:cNvSpPr/>
          <p:nvPr/>
        </p:nvSpPr>
        <p:spPr>
          <a:xfrm>
            <a:off x="4851083" y="6683573"/>
            <a:ext cx="2957155" cy="263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4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250"/>
              <a:buFont typeface="Source Sans 3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1 Month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Google Shape;251;p22"/>
          <p:cNvSpPr/>
          <p:nvPr/>
        </p:nvSpPr>
        <p:spPr>
          <a:xfrm>
            <a:off x="8217575" y="1348978"/>
            <a:ext cx="2325291" cy="290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1800"/>
              <a:buFont typeface="Arial"/>
              <a:buNone/>
            </a:pPr>
            <a:r>
              <a:rPr lang="en-US" sz="1600" b="0" i="0" u="none" strike="noStrike" cap="none">
                <a:solidFill>
                  <a:srgbClr val="371A2D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Budget Breakdown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2" name="Google Shape;252;p22"/>
          <p:cNvSpPr/>
          <p:nvPr/>
        </p:nvSpPr>
        <p:spPr>
          <a:xfrm>
            <a:off x="8217575" y="1907143"/>
            <a:ext cx="2819043" cy="54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425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₹1,500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Google Shape;253;p22"/>
          <p:cNvSpPr/>
          <p:nvPr/>
        </p:nvSpPr>
        <p:spPr>
          <a:xfrm>
            <a:off x="8658225" y="2656403"/>
            <a:ext cx="1937742" cy="24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5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Tool Creation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Google Shape;254;p22"/>
          <p:cNvSpPr/>
          <p:nvPr/>
        </p:nvSpPr>
        <p:spPr>
          <a:xfrm>
            <a:off x="11242477" y="1907143"/>
            <a:ext cx="2819043" cy="54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425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₹1,000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Google Shape;255;p22"/>
          <p:cNvSpPr/>
          <p:nvPr/>
        </p:nvSpPr>
        <p:spPr>
          <a:xfrm>
            <a:off x="11683127" y="2656403"/>
            <a:ext cx="1937742" cy="24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5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Data Collection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Google Shape;256;p22"/>
          <p:cNvSpPr/>
          <p:nvPr/>
        </p:nvSpPr>
        <p:spPr>
          <a:xfrm>
            <a:off x="8217575" y="3310295"/>
            <a:ext cx="2819043" cy="54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425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₹1,000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Google Shape;257;p22"/>
          <p:cNvSpPr/>
          <p:nvPr/>
        </p:nvSpPr>
        <p:spPr>
          <a:xfrm>
            <a:off x="8658225" y="4059555"/>
            <a:ext cx="1937742" cy="24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5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Report Writing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Google Shape;258;p22"/>
          <p:cNvSpPr/>
          <p:nvPr/>
        </p:nvSpPr>
        <p:spPr>
          <a:xfrm>
            <a:off x="11242477" y="3310295"/>
            <a:ext cx="2819043" cy="54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425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₹500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9" name="Google Shape;259;p22"/>
          <p:cNvSpPr/>
          <p:nvPr/>
        </p:nvSpPr>
        <p:spPr>
          <a:xfrm>
            <a:off x="11683127" y="4059555"/>
            <a:ext cx="1937742" cy="24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5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Miscellaneous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0" name="Google Shape;260;p22"/>
          <p:cNvSpPr/>
          <p:nvPr/>
        </p:nvSpPr>
        <p:spPr>
          <a:xfrm>
            <a:off x="8217575" y="4487108"/>
            <a:ext cx="5843945" cy="699611"/>
          </a:xfrm>
          <a:prstGeom prst="roundRect">
            <a:avLst>
              <a:gd name="adj" fmla="val 9888"/>
            </a:avLst>
          </a:prstGeom>
          <a:solidFill>
            <a:srgbClr val="F6BB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1" name="Google Shape;261;p2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238" y="4723924"/>
            <a:ext cx="205859" cy="164663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2"/>
          <p:cNvSpPr/>
          <p:nvPr/>
        </p:nvSpPr>
        <p:spPr>
          <a:xfrm>
            <a:off x="8752761" y="4692848"/>
            <a:ext cx="5144095" cy="263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Source Sans 3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Times New Roman" pitchFamily="18" charset="0"/>
                <a:ea typeface="Source Sans 3"/>
                <a:cs typeface="Times New Roman" pitchFamily="18" charset="0"/>
                <a:sym typeface="Source Sans 3"/>
              </a:rPr>
              <a:t>Total Budget: ₹4,000 (approximately)</a:t>
            </a:r>
            <a:endParaRPr sz="1600" b="0" i="0" u="none" strike="noStrike" cap="none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25400" y="7696200"/>
            <a:ext cx="1905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8600" y="3960912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Thank you !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25400" y="7696200"/>
            <a:ext cx="1905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691</Words>
  <Application>Microsoft Office PowerPoint</Application>
  <PresentationFormat>Custom</PresentationFormat>
  <Paragraphs>110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Times New Roman</vt:lpstr>
      <vt:lpstr>Source Sans 3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Satish Pandit</cp:lastModifiedBy>
  <cp:revision>4</cp:revision>
  <dcterms:modified xsi:type="dcterms:W3CDTF">2025-12-30T05:10:14Z</dcterms:modified>
</cp:coreProperties>
</file>